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788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436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96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8208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353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5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46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142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4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74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512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554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389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79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1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74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09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25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8F1125-9476-4E5F-86B4-4B9F88028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5797883" cy="2667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tr-TR" dirty="0">
                <a:solidFill>
                  <a:schemeClr val="tx2"/>
                </a:solidFill>
              </a:rPr>
              <a:t>Nesnelerin İnterneti Proje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33F2F6D-51BE-4DFC-899D-9A11B14DD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tr-TR" sz="2200" b="1" dirty="0" err="1">
                <a:solidFill>
                  <a:schemeClr val="tx2"/>
                </a:solidFill>
              </a:rPr>
              <a:t>Ad:</a:t>
            </a:r>
            <a:r>
              <a:rPr lang="tr-TR" sz="2200" dirty="0" err="1">
                <a:solidFill>
                  <a:schemeClr val="tx2"/>
                </a:solidFill>
              </a:rPr>
              <a:t>Durdu</a:t>
            </a:r>
            <a:r>
              <a:rPr lang="tr-TR" sz="2200" dirty="0">
                <a:solidFill>
                  <a:schemeClr val="tx2"/>
                </a:solidFill>
              </a:rPr>
              <a:t> Kaan</a:t>
            </a:r>
          </a:p>
          <a:p>
            <a:pPr algn="l"/>
            <a:r>
              <a:rPr lang="tr-TR" sz="2200" b="1" dirty="0" err="1">
                <a:solidFill>
                  <a:schemeClr val="tx2"/>
                </a:solidFill>
              </a:rPr>
              <a:t>Soyad:</a:t>
            </a:r>
            <a:r>
              <a:rPr lang="tr-TR" sz="2200" dirty="0" err="1">
                <a:solidFill>
                  <a:schemeClr val="tx2"/>
                </a:solidFill>
              </a:rPr>
              <a:t>Kaltakkıran</a:t>
            </a:r>
            <a:r>
              <a:rPr lang="tr-TR" sz="2200" dirty="0">
                <a:solidFill>
                  <a:schemeClr val="tx2"/>
                </a:solidFill>
              </a:rPr>
              <a:t>	</a:t>
            </a:r>
          </a:p>
          <a:p>
            <a:pPr algn="l"/>
            <a:r>
              <a:rPr lang="tr-TR" sz="2200" b="1" dirty="0">
                <a:solidFill>
                  <a:schemeClr val="tx2"/>
                </a:solidFill>
              </a:rPr>
              <a:t>Numara: </a:t>
            </a:r>
            <a:r>
              <a:rPr lang="tr-TR" sz="2200" dirty="0">
                <a:solidFill>
                  <a:schemeClr val="tx2"/>
                </a:solidFill>
              </a:rPr>
              <a:t>201913172065</a:t>
            </a:r>
          </a:p>
          <a:p>
            <a:pPr algn="l"/>
            <a:r>
              <a:rPr lang="tr-TR" sz="2200" b="1" dirty="0" err="1">
                <a:solidFill>
                  <a:schemeClr val="tx2"/>
                </a:solidFill>
              </a:rPr>
              <a:t>Konu:</a:t>
            </a:r>
            <a:r>
              <a:rPr lang="tr-TR" sz="2000" b="0" i="0" dirty="0" err="1">
                <a:solidFill>
                  <a:schemeClr val="tx1"/>
                </a:solidFill>
                <a:effectLst/>
                <a:latin typeface="+mj-lt"/>
              </a:rPr>
              <a:t>Herhangi</a:t>
            </a:r>
            <a:r>
              <a:rPr lang="tr-TR" sz="2000" b="0" i="0" dirty="0">
                <a:solidFill>
                  <a:schemeClr val="tx1"/>
                </a:solidFill>
                <a:effectLst/>
                <a:latin typeface="+mj-lt"/>
              </a:rPr>
              <a:t> bir elektronik aleti </a:t>
            </a:r>
            <a:r>
              <a:rPr lang="tr-TR" sz="2000" b="0" i="0" dirty="0" err="1">
                <a:solidFill>
                  <a:schemeClr val="tx1"/>
                </a:solidFill>
                <a:effectLst/>
                <a:latin typeface="+mj-lt"/>
              </a:rPr>
              <a:t>uyguluma</a:t>
            </a:r>
            <a:r>
              <a:rPr lang="tr-TR" sz="2000" b="0" i="0" dirty="0">
                <a:solidFill>
                  <a:schemeClr val="tx1"/>
                </a:solidFill>
                <a:effectLst/>
                <a:latin typeface="+mj-lt"/>
              </a:rPr>
              <a:t> ile açma kapatma(</a:t>
            </a:r>
            <a:r>
              <a:rPr lang="tr-TR" sz="2000" b="0" i="0" dirty="0" err="1">
                <a:solidFill>
                  <a:schemeClr val="tx1"/>
                </a:solidFill>
                <a:effectLst/>
              </a:rPr>
              <a:t>ThingSpeak</a:t>
            </a:r>
            <a:r>
              <a:rPr lang="tr-TR" sz="2000" b="0" i="0" dirty="0">
                <a:solidFill>
                  <a:schemeClr val="tx1"/>
                </a:solidFill>
                <a:effectLst/>
                <a:latin typeface="+mj-lt"/>
              </a:rPr>
              <a:t>)</a:t>
            </a:r>
            <a:endParaRPr lang="tr-TR" sz="2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Kırmızı renkli geometrik soyut desen">
            <a:extLst>
              <a:ext uri="{FF2B5EF4-FFF2-40B4-BE49-F238E27FC236}">
                <a16:creationId xmlns:a16="http://schemas.microsoft.com/office/drawing/2014/main" id="{A69D061D-6D83-47FB-B426-B47B245F6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" r="3563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AF1545-B64F-41A6-BA02-7C7C8FFF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Akıllı Priz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99660F-1650-43CF-B0C1-2F738D1F1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>
                <a:solidFill>
                  <a:srgbClr val="FF0000"/>
                </a:solidFill>
              </a:rPr>
              <a:t>Proje Amacı: </a:t>
            </a:r>
            <a:r>
              <a:rPr lang="tr-TR" sz="2800" dirty="0"/>
              <a:t> herhangi bir elektronik aleti </a:t>
            </a:r>
            <a:r>
              <a:rPr lang="tr-TR" sz="2800" dirty="0" err="1"/>
              <a:t>blynk</a:t>
            </a:r>
            <a:r>
              <a:rPr lang="tr-TR" sz="2800" dirty="0"/>
              <a:t> uygulaması açmak, kapatmak , bildirmek ve </a:t>
            </a:r>
            <a:r>
              <a:rPr lang="tr-TR" sz="2800" b="0" i="0" dirty="0" err="1">
                <a:effectLst/>
              </a:rPr>
              <a:t>ThingSpeak</a:t>
            </a:r>
            <a:r>
              <a:rPr lang="tr-TR" sz="2800" b="0" i="0" dirty="0">
                <a:effectLst/>
              </a:rPr>
              <a:t> </a:t>
            </a:r>
            <a:r>
              <a:rPr lang="tr-TR" sz="2800" b="0" i="0" dirty="0" err="1">
                <a:effectLst/>
              </a:rPr>
              <a:t>ıot</a:t>
            </a:r>
            <a:r>
              <a:rPr lang="tr-TR" sz="2800" b="0" i="0" dirty="0">
                <a:effectLst/>
              </a:rPr>
              <a:t> platformuna veri yazdırma.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86947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1699E-47EF-4D5A-A9A3-73100119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Kullandığım Malzemeler</a:t>
            </a:r>
          </a:p>
        </p:txBody>
      </p:sp>
      <p:pic>
        <p:nvPicPr>
          <p:cNvPr id="1026" name="Picture 2" descr="TOPRAKLI DİŞİ FİŞ AY-KA Fiş Priz | Elpim">
            <a:extLst>
              <a:ext uri="{FF2B5EF4-FFF2-40B4-BE49-F238E27FC236}">
                <a16:creationId xmlns:a16="http://schemas.microsoft.com/office/drawing/2014/main" id="{0C111983-6931-42B8-8763-5AFE951CA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3240"/>
            <a:ext cx="1981599" cy="19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htelif Erkek Fiş, Priz, Fiyatı, Yorumları - TRENDYOL">
            <a:extLst>
              <a:ext uri="{FF2B5EF4-FFF2-40B4-BE49-F238E27FC236}">
                <a16:creationId xmlns:a16="http://schemas.microsoft.com/office/drawing/2014/main" id="{50CB9A92-C45E-4918-AB39-C4C3CC69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93" y="2039700"/>
            <a:ext cx="1896904" cy="1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sıya Dayanıklı Elektrik Kablosu 2/3/4 Damarlı Esnek Kablo - Buy Isıya  Dayanıklı Elektrik Kablosu 2/3/4 Damarlı Esnek Kablo,Kablo Elektrik 3c  Bakır Kablo Isıtma Teli Konut Kablo,Vinç Kablo Inşaat Teleferik Kablosu  Bisiklet Kablosu">
            <a:extLst>
              <a:ext uri="{FF2B5EF4-FFF2-40B4-BE49-F238E27FC236}">
                <a16:creationId xmlns:a16="http://schemas.microsoft.com/office/drawing/2014/main" id="{21F1E90C-43E3-41AD-844B-78F3073D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862" y="2039700"/>
            <a:ext cx="1851264" cy="1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k Kanallı 5V Röle Modülü Tekli Röle Kartı 1 Kanal Arduino Fiyatı">
            <a:extLst>
              <a:ext uri="{FF2B5EF4-FFF2-40B4-BE49-F238E27FC236}">
                <a16:creationId xmlns:a16="http://schemas.microsoft.com/office/drawing/2014/main" id="{921DCC0D-08D2-445F-AA9D-714949F67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5" y="2039700"/>
            <a:ext cx="1851264" cy="1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3 NodeMcu Ch-340 Wifi Geliştirme Modülü Uygun Fiyatıyla Satın Al -  Direnc.net®">
            <a:extLst>
              <a:ext uri="{FF2B5EF4-FFF2-40B4-BE49-F238E27FC236}">
                <a16:creationId xmlns:a16="http://schemas.microsoft.com/office/drawing/2014/main" id="{ED41198A-6381-45FC-98C1-4BA3DF46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52" y="2039700"/>
            <a:ext cx="1851265" cy="18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şi / Dişi jumper kablo - HobiDevre">
            <a:extLst>
              <a:ext uri="{FF2B5EF4-FFF2-40B4-BE49-F238E27FC236}">
                <a16:creationId xmlns:a16="http://schemas.microsoft.com/office/drawing/2014/main" id="{B733FB3C-A791-4346-8916-A1189B97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171" y="2039701"/>
            <a:ext cx="1851264" cy="1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FF13BF44-CDF1-4BFA-862B-58FB7FB046B6}"/>
              </a:ext>
            </a:extLst>
          </p:cNvPr>
          <p:cNvSpPr txBox="1"/>
          <p:nvPr/>
        </p:nvSpPr>
        <p:spPr>
          <a:xfrm>
            <a:off x="2405849" y="4487662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Erkek Priz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3E4767B-ADE2-467B-AF71-0AFF8D63BF05}"/>
              </a:ext>
            </a:extLst>
          </p:cNvPr>
          <p:cNvSpPr txBox="1"/>
          <p:nvPr/>
        </p:nvSpPr>
        <p:spPr>
          <a:xfrm>
            <a:off x="378240" y="4495631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Dişi Priz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2E55F4C-3278-47DB-9730-61CFB9D37D2A}"/>
              </a:ext>
            </a:extLst>
          </p:cNvPr>
          <p:cNvSpPr txBox="1"/>
          <p:nvPr/>
        </p:nvSpPr>
        <p:spPr>
          <a:xfrm>
            <a:off x="4340515" y="4357131"/>
            <a:ext cx="166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tr-TR" b="1" i="0" dirty="0">
                <a:effectLst/>
                <a:latin typeface="+mj-lt"/>
              </a:rPr>
              <a:t>Tek Kanallı 5V Röle 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CE80236-595B-4CF4-A4FB-50CCB0FADD7B}"/>
              </a:ext>
            </a:extLst>
          </p:cNvPr>
          <p:cNvSpPr txBox="1"/>
          <p:nvPr/>
        </p:nvSpPr>
        <p:spPr>
          <a:xfrm>
            <a:off x="6604986" y="4495631"/>
            <a:ext cx="13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NodeMCU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C44DF4B-E578-4045-8079-A8383D8F9875}"/>
              </a:ext>
            </a:extLst>
          </p:cNvPr>
          <p:cNvSpPr txBox="1"/>
          <p:nvPr/>
        </p:nvSpPr>
        <p:spPr>
          <a:xfrm>
            <a:off x="8593584" y="4360661"/>
            <a:ext cx="156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Elektrik Kablosu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AAB84D6-F434-4240-A691-FB976C59326E}"/>
              </a:ext>
            </a:extLst>
          </p:cNvPr>
          <p:cNvSpPr txBox="1"/>
          <p:nvPr/>
        </p:nvSpPr>
        <p:spPr>
          <a:xfrm>
            <a:off x="10759735" y="4152945"/>
            <a:ext cx="1125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3x Dişi Dişi </a:t>
            </a:r>
            <a:r>
              <a:rPr lang="tr-TR" dirty="0" err="1"/>
              <a:t>Jumper</a:t>
            </a:r>
            <a:r>
              <a:rPr lang="tr-TR" dirty="0"/>
              <a:t> Kablo</a:t>
            </a:r>
          </a:p>
        </p:txBody>
      </p:sp>
    </p:spTree>
    <p:extLst>
      <p:ext uri="{BB962C8B-B14F-4D97-AF65-F5344CB8AC3E}">
        <p14:creationId xmlns:p14="http://schemas.microsoft.com/office/powerpoint/2010/main" val="27891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F87F72C-D451-4ED9-8EE2-23BD0C5E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EBEBEB"/>
                </a:solidFill>
              </a:rPr>
              <a:t>Röle Özellikleri</a:t>
            </a: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Tek Kanallı 5V Röle Modülü Tekli Röle Kartı 1 Kanal Arduino Fiyatı">
            <a:extLst>
              <a:ext uri="{FF2B5EF4-FFF2-40B4-BE49-F238E27FC236}">
                <a16:creationId xmlns:a16="http://schemas.microsoft.com/office/drawing/2014/main" id="{C57E2456-8C88-4766-A867-0D19CC6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690BF8-75AC-4554-9FA3-86BB8015C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1491450"/>
            <a:ext cx="4496449" cy="53665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</a:rPr>
              <a:t>Röle, düşük akımlar kullanarak 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</a:rPr>
              <a:t>yüksek akım çeken cihazları anahtarlama 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</a:rPr>
              <a:t>görevinde kullanılan devre elemanıdır. </a:t>
            </a:r>
          </a:p>
          <a:p>
            <a:pPr>
              <a:lnSpc>
                <a:spcPct val="90000"/>
              </a:lnSpc>
            </a:pPr>
            <a:endParaRPr lang="tr-TR" sz="1600" dirty="0">
              <a:solidFill>
                <a:srgbClr val="EBEBEB"/>
              </a:solidFill>
              <a:latin typeface="Open Sans" panose="020B0606030504020204" pitchFamily="34" charset="0"/>
            </a:endParaRPr>
          </a:p>
          <a:p>
            <a:pPr fontAlgn="base">
              <a:lnSpc>
                <a:spcPct val="90000"/>
              </a:lnSpc>
              <a:buFont typeface="+mj-lt"/>
              <a:buAutoNum type="arabicPeriod"/>
            </a:pP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(</a:t>
            </a:r>
            <a:r>
              <a:rPr lang="tr-TR" sz="1600" b="1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Ortak giriştir. </a:t>
            </a:r>
          </a:p>
          <a:p>
            <a:pPr fontAlgn="base">
              <a:lnSpc>
                <a:spcPct val="90000"/>
              </a:lnSpc>
              <a:buFont typeface="+mj-lt"/>
              <a:buAutoNum type="arabicPeriod"/>
            </a:pP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tr-TR" sz="1600" b="1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Normally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Open):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Bu bağlantı “normalde açık bağlantı” </a:t>
            </a:r>
            <a:r>
              <a:rPr lang="tr-TR" sz="1600" b="0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dır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Röleye sinyal gelmiyorken veya röleye güç verilmediği zamanlarda bu bağlantı COM bağlantısı ile iletim durumundadır.</a:t>
            </a:r>
          </a:p>
          <a:p>
            <a:pPr fontAlgn="base">
              <a:lnSpc>
                <a:spcPct val="90000"/>
              </a:lnSpc>
              <a:buFont typeface="+mj-lt"/>
              <a:buAutoNum type="arabicPeriod"/>
            </a:pP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NC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tr-TR" sz="1600" b="1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Normally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tr-TR" sz="1600" b="1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Closed</a:t>
            </a:r>
            <a:r>
              <a:rPr lang="tr-TR" sz="1600" b="1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Bu bağlantı “normalde kapalı bağlantı” </a:t>
            </a:r>
            <a:r>
              <a:rPr lang="tr-TR" sz="1600" b="0" i="0" dirty="0" err="1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dır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Röleye açma sinyali geldiğinde bu bağlantı COM bağlantısı ile iletim durumuna geçer</a:t>
            </a:r>
            <a:br>
              <a:rPr lang="tr-TR" sz="1600" dirty="0">
                <a:solidFill>
                  <a:srgbClr val="EBEBEB"/>
                </a:solidFill>
              </a:rPr>
            </a:br>
            <a:endParaRPr lang="tr-TR" sz="1600" dirty="0">
              <a:solidFill>
                <a:srgbClr val="EBEBEB"/>
              </a:solidFill>
              <a:latin typeface="Open Sans" panose="020B0606030504020204" pitchFamily="34" charset="0"/>
            </a:endParaRPr>
          </a:p>
          <a:p>
            <a:pPr>
              <a:lnSpc>
                <a:spcPct val="90000"/>
              </a:lnSpc>
            </a:pPr>
            <a:r>
              <a:rPr lang="tr-TR" sz="1600" b="1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kahverengi kablo: 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Bu kablo rengi Tek </a:t>
            </a:r>
            <a:r>
              <a:rPr lang="tr-TR" sz="1600" b="0" i="0" dirty="0" err="1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fazdir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tr-TR" sz="1600" b="1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Mavi kablo: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 Nötr iletkeni </a:t>
            </a:r>
          </a:p>
          <a:p>
            <a:pPr>
              <a:lnSpc>
                <a:spcPct val="90000"/>
              </a:lnSpc>
            </a:pPr>
            <a:r>
              <a:rPr lang="tr-TR" sz="1600" b="1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Sarı </a:t>
            </a:r>
            <a:r>
              <a:rPr lang="tr-TR" sz="1600" b="1" i="0" dirty="0" err="1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kablo</a:t>
            </a:r>
            <a:r>
              <a:rPr lang="tr-TR" sz="1600" b="0" i="0" dirty="0" err="1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Topraklama</a:t>
            </a:r>
            <a:r>
              <a:rPr lang="tr-TR" sz="1600" b="0" i="0" dirty="0">
                <a:solidFill>
                  <a:srgbClr val="EBEBEB"/>
                </a:solidFill>
                <a:effectLst/>
                <a:latin typeface="Verdana" panose="020B0604030504040204" pitchFamily="34" charset="0"/>
              </a:rPr>
              <a:t> için</a:t>
            </a:r>
            <a:endParaRPr lang="tr-TR" sz="16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4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2C2670-1578-441C-B588-3F99F34E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600"/>
              <a:t>Nodemcu ile rolö bağlantısı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C394B25-28E5-4FC8-95AD-B4EAE6943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68" r="2076" b="1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C2AF695-BF4E-401F-BC9C-18514FCFC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9" r="6872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C07E81-CF6F-47FE-BAC4-6C857EB8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r>
              <a:rPr lang="tr-TR"/>
              <a:t>Vcc:+uç Nodemcunun 3v girşine bağlanır</a:t>
            </a:r>
          </a:p>
          <a:p>
            <a:r>
              <a:rPr lang="tr-TR"/>
              <a:t>Gnd:-uç  Nodemcunun gnd kısmına bağlanır</a:t>
            </a:r>
          </a:p>
          <a:p>
            <a:r>
              <a:rPr lang="tr-TR"/>
              <a:t>In:Sinyal Bacağı(D5)</a:t>
            </a:r>
          </a:p>
        </p:txBody>
      </p:sp>
    </p:spTree>
    <p:extLst>
      <p:ext uri="{BB962C8B-B14F-4D97-AF65-F5344CB8AC3E}">
        <p14:creationId xmlns:p14="http://schemas.microsoft.com/office/powerpoint/2010/main" val="33458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5574DD-EE1B-4C04-BABE-3026CA02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Akış Şeması</a:t>
            </a:r>
          </a:p>
        </p:txBody>
      </p:sp>
      <p:pic>
        <p:nvPicPr>
          <p:cNvPr id="7" name="İçerik Yer Tutucusu 6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C773993A-5D1C-4D04-BBF8-0DCE78AC2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5" y="1127464"/>
            <a:ext cx="11420829" cy="5638261"/>
          </a:xfrm>
        </p:spPr>
      </p:pic>
    </p:spTree>
    <p:extLst>
      <p:ext uri="{BB962C8B-B14F-4D97-AF65-F5344CB8AC3E}">
        <p14:creationId xmlns:p14="http://schemas.microsoft.com/office/powerpoint/2010/main" val="149418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2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D38477-5F7F-47B5-92C2-EC2102D9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       Uygulama Ayarları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07ACE1B-E558-435D-9136-92EF78964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28FAC07-3881-420E-B96C-E308B49A3F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9" r="-2" b="12179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53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784FFB-2B96-451A-B72C-F5E034F3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Kapalı</a:t>
            </a:r>
            <a:r>
              <a:rPr lang="en-US" dirty="0"/>
              <a:t>/</a:t>
            </a:r>
            <a:r>
              <a:rPr lang="en-US" dirty="0" err="1"/>
              <a:t>Açık</a:t>
            </a:r>
            <a:r>
              <a:rPr lang="tr-TR" dirty="0"/>
              <a:t>/Mail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6D2CDDF-2E7B-4A31-BC03-9D104DE31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498"/>
          <a:stretch/>
        </p:blipFill>
        <p:spPr>
          <a:xfrm>
            <a:off x="8226855" y="698673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235B8362-6910-4DB9-BD3D-8429C6176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75" y="698145"/>
            <a:ext cx="3274406" cy="5638797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0DCD7E6-1CD6-46A4-9DB2-A711DAF6C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3" r="27798" b="2"/>
          <a:stretch/>
        </p:blipFill>
        <p:spPr>
          <a:xfrm>
            <a:off x="0" y="1942653"/>
            <a:ext cx="4575701" cy="43055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6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3C5D51-2948-4970-A71F-92930F1B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400" b="1" i="0" dirty="0" err="1">
                <a:solidFill>
                  <a:srgbClr val="FF0000"/>
                </a:solidFill>
                <a:effectLst/>
              </a:rPr>
              <a:t>ThingSpeak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403082C-878F-46AC-AFAB-0135B6C0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8" y="1272149"/>
            <a:ext cx="10885626" cy="5266631"/>
          </a:xfrm>
        </p:spPr>
      </p:pic>
    </p:spTree>
    <p:extLst>
      <p:ext uri="{BB962C8B-B14F-4D97-AF65-F5344CB8AC3E}">
        <p14:creationId xmlns:p14="http://schemas.microsoft.com/office/powerpoint/2010/main" val="3157749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202</Words>
  <Application>Microsoft Office PowerPoint</Application>
  <PresentationFormat>Geniş ekran</PresentationFormat>
  <Paragraphs>31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Open Sans</vt:lpstr>
      <vt:lpstr>Verdana</vt:lpstr>
      <vt:lpstr>Wingdings 3</vt:lpstr>
      <vt:lpstr>İyon</vt:lpstr>
      <vt:lpstr>Nesnelerin İnterneti Proje</vt:lpstr>
      <vt:lpstr>Akıllı Priz</vt:lpstr>
      <vt:lpstr>Kullandığım Malzemeler</vt:lpstr>
      <vt:lpstr>Röle Özellikleri</vt:lpstr>
      <vt:lpstr>Nodemcu ile rolö bağlantısı</vt:lpstr>
      <vt:lpstr>Akış Şeması</vt:lpstr>
      <vt:lpstr>       Uygulama Ayarları</vt:lpstr>
      <vt:lpstr>Kapalı/Açık/Mail</vt:lpstr>
      <vt:lpstr>ThingSpeak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Nesnelerin İnterneti Proje</dc:title>
  <dc:creator>kaan kaltakkıran</dc:creator>
  <cp:lastModifiedBy>kaan kaltakkıran</cp:lastModifiedBy>
  <cp:revision>8</cp:revision>
  <dcterms:created xsi:type="dcterms:W3CDTF">2021-12-23T09:34:11Z</dcterms:created>
  <dcterms:modified xsi:type="dcterms:W3CDTF">2021-12-28T08:56:58Z</dcterms:modified>
</cp:coreProperties>
</file>